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74"/>
    <p:restoredTop sz="94690"/>
  </p:normalViewPr>
  <p:slideViewPr>
    <p:cSldViewPr snapToGrid="0" snapToObjects="1">
      <p:cViewPr varScale="1">
        <p:scale>
          <a:sx n="85" d="100"/>
          <a:sy n="85" d="100"/>
        </p:scale>
        <p:origin x="20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40F7A3-F5F1-F349-970A-BA970DF8E37B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649937-6574-6040-B3C3-18C552A62E3F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ea typeface="Baskerville" panose="02020502070401020303" pitchFamily="18" charset="0"/>
              <a:cs typeface="Arial" panose="020B0604020202020204" pitchFamily="34" charset="0"/>
            </a:rPr>
            <a:t>Encourage development of self-advocacy habits </a:t>
          </a:r>
        </a:p>
      </dgm:t>
    </dgm:pt>
    <dgm:pt modelId="{E1214080-7952-2D4B-83F4-BB23AF794756}" type="parTrans" cxnId="{FAB943A0-1BAF-6A4A-890F-926EBC5B749E}">
      <dgm:prSet/>
      <dgm:spPr/>
      <dgm:t>
        <a:bodyPr/>
        <a:lstStyle/>
        <a:p>
          <a:endParaRPr lang="en-US"/>
        </a:p>
      </dgm:t>
    </dgm:pt>
    <dgm:pt modelId="{D495C55A-653C-2D44-B75F-E3F22075DC51}" type="sibTrans" cxnId="{FAB943A0-1BAF-6A4A-890F-926EBC5B749E}">
      <dgm:prSet/>
      <dgm:spPr/>
      <dgm:t>
        <a:bodyPr/>
        <a:lstStyle/>
        <a:p>
          <a:endParaRPr lang="en-US"/>
        </a:p>
      </dgm:t>
    </dgm:pt>
    <dgm:pt modelId="{7C71EA13-C0AE-384E-99EE-695EF0448614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ea typeface="Baskerville" panose="02020502070401020303" pitchFamily="18" charset="0"/>
              <a:cs typeface="Arial" panose="020B0604020202020204" pitchFamily="34" charset="0"/>
            </a:rPr>
            <a:t>Support social participation outcomes  </a:t>
          </a:r>
        </a:p>
      </dgm:t>
    </dgm:pt>
    <dgm:pt modelId="{1D9E284A-C729-C94A-B6B8-7DD8EB241842}" type="parTrans" cxnId="{0E26377B-D093-CA4E-8D56-139FD510B2B8}">
      <dgm:prSet/>
      <dgm:spPr/>
      <dgm:t>
        <a:bodyPr/>
        <a:lstStyle/>
        <a:p>
          <a:endParaRPr lang="en-US"/>
        </a:p>
      </dgm:t>
    </dgm:pt>
    <dgm:pt modelId="{31375B8C-2F82-3140-8D9B-B1AA12EF1E4B}" type="sibTrans" cxnId="{0E26377B-D093-CA4E-8D56-139FD510B2B8}">
      <dgm:prSet/>
      <dgm:spPr/>
      <dgm:t>
        <a:bodyPr/>
        <a:lstStyle/>
        <a:p>
          <a:endParaRPr lang="en-US"/>
        </a:p>
      </dgm:t>
    </dgm:pt>
    <dgm:pt modelId="{7FF79C09-2B5F-8C4E-8914-4D3EC7483AA6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dirty="0">
              <a:latin typeface="Arial" panose="020B0604020202020204" pitchFamily="34" charset="0"/>
              <a:ea typeface="Baskerville" panose="02020502070401020303" pitchFamily="18" charset="0"/>
              <a:cs typeface="Arial" panose="020B0604020202020204" pitchFamily="34" charset="0"/>
            </a:rPr>
            <a:t> Integrate social skills training for reintegration to civilian life, such as role-playing</a:t>
          </a:r>
        </a:p>
      </dgm:t>
    </dgm:pt>
    <dgm:pt modelId="{51E451AD-E60C-754E-B158-9C8737368BF1}" type="parTrans" cxnId="{C6EB4919-E66E-CC4A-98E7-014F350ED79F}">
      <dgm:prSet/>
      <dgm:spPr/>
      <dgm:t>
        <a:bodyPr/>
        <a:lstStyle/>
        <a:p>
          <a:endParaRPr lang="en-US"/>
        </a:p>
      </dgm:t>
    </dgm:pt>
    <dgm:pt modelId="{669C4208-B2E3-EF4E-918F-38C4A823DED5}" type="sibTrans" cxnId="{C6EB4919-E66E-CC4A-98E7-014F350ED79F}">
      <dgm:prSet/>
      <dgm:spPr/>
      <dgm:t>
        <a:bodyPr/>
        <a:lstStyle/>
        <a:p>
          <a:endParaRPr lang="en-US"/>
        </a:p>
      </dgm:t>
    </dgm:pt>
    <dgm:pt modelId="{E7FA2916-988C-7144-93A0-5AB216A9AF4F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ea typeface="Baskerville" panose="02020502070401020303" pitchFamily="18" charset="0"/>
              <a:cs typeface="Arial" panose="020B0604020202020204" pitchFamily="34" charset="0"/>
            </a:rPr>
            <a:t>Educate and support the integration of personal, healthy coping habits for stress management</a:t>
          </a:r>
        </a:p>
      </dgm:t>
    </dgm:pt>
    <dgm:pt modelId="{B6CA1255-DCD9-994E-AE0B-1048F592EFF0}" type="parTrans" cxnId="{12BCBC4D-D3D5-1444-82DB-811AE05B1EBC}">
      <dgm:prSet/>
      <dgm:spPr/>
      <dgm:t>
        <a:bodyPr/>
        <a:lstStyle/>
        <a:p>
          <a:endParaRPr lang="en-US"/>
        </a:p>
      </dgm:t>
    </dgm:pt>
    <dgm:pt modelId="{0C47A904-372F-D146-8077-0C49AFC31E27}" type="sibTrans" cxnId="{12BCBC4D-D3D5-1444-82DB-811AE05B1EBC}">
      <dgm:prSet/>
      <dgm:spPr/>
      <dgm:t>
        <a:bodyPr/>
        <a:lstStyle/>
        <a:p>
          <a:endParaRPr lang="en-US"/>
        </a:p>
      </dgm:t>
    </dgm:pt>
    <dgm:pt modelId="{022E9999-EE10-134F-8A5C-A93DBDA85157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ea typeface="Baskerville" panose="02020502070401020303" pitchFamily="18" charset="0"/>
              <a:cs typeface="Arial" panose="020B0604020202020204" pitchFamily="34" charset="0"/>
            </a:rPr>
            <a:t>Foster self-awareness and self-regulation in mind and body</a:t>
          </a:r>
        </a:p>
      </dgm:t>
    </dgm:pt>
    <dgm:pt modelId="{AA42A5E5-B4B5-3D46-9231-80267FA2BE06}" type="parTrans" cxnId="{7C9581AD-8263-B34D-85D8-383D68B781A5}">
      <dgm:prSet/>
      <dgm:spPr/>
      <dgm:t>
        <a:bodyPr/>
        <a:lstStyle/>
        <a:p>
          <a:endParaRPr lang="en-US"/>
        </a:p>
      </dgm:t>
    </dgm:pt>
    <dgm:pt modelId="{35D5E53F-415C-0446-A5CB-CD1504617F9D}" type="sibTrans" cxnId="{7C9581AD-8263-B34D-85D8-383D68B781A5}">
      <dgm:prSet/>
      <dgm:spPr/>
      <dgm:t>
        <a:bodyPr/>
        <a:lstStyle/>
        <a:p>
          <a:endParaRPr lang="en-US"/>
        </a:p>
      </dgm:t>
    </dgm:pt>
    <dgm:pt modelId="{32A4E0EA-5597-9F46-8442-B06B83C80D8E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ea typeface="Baskerville" panose="02020502070401020303" pitchFamily="18" charset="0"/>
              <a:cs typeface="Arial" panose="020B0604020202020204" pitchFamily="34" charset="0"/>
            </a:rPr>
            <a:t>Integrate Cognitive Behavioral Therapy strategies into daily life</a:t>
          </a:r>
        </a:p>
      </dgm:t>
    </dgm:pt>
    <dgm:pt modelId="{0B4832B2-FBCB-954D-BC79-86441720D59E}" type="parTrans" cxnId="{8057109B-7843-9740-BA47-13288207123F}">
      <dgm:prSet/>
      <dgm:spPr/>
      <dgm:t>
        <a:bodyPr/>
        <a:lstStyle/>
        <a:p>
          <a:endParaRPr lang="en-US"/>
        </a:p>
      </dgm:t>
    </dgm:pt>
    <dgm:pt modelId="{82A1C513-988F-F446-BB91-7A34D8806606}" type="sibTrans" cxnId="{8057109B-7843-9740-BA47-13288207123F}">
      <dgm:prSet/>
      <dgm:spPr/>
      <dgm:t>
        <a:bodyPr/>
        <a:lstStyle/>
        <a:p>
          <a:endParaRPr lang="en-US"/>
        </a:p>
      </dgm:t>
    </dgm:pt>
    <dgm:pt modelId="{4762FE7D-AE98-7E42-B68B-D36E15371C02}">
      <dgm:prSet/>
      <dgm:spPr/>
      <dgm:t>
        <a:bodyPr/>
        <a:lstStyle/>
        <a:p>
          <a:endParaRPr lang="en-US" dirty="0">
            <a:latin typeface="Arial" panose="020B0604020202020204" pitchFamily="34" charset="0"/>
            <a:ea typeface="Baskerville" panose="02020502070401020303" pitchFamily="18" charset="0"/>
            <a:cs typeface="Arial" panose="020B0604020202020204" pitchFamily="34" charset="0"/>
          </a:endParaRPr>
        </a:p>
      </dgm:t>
    </dgm:pt>
    <dgm:pt modelId="{62917E57-7527-9448-BAFF-E2D6C5EB0A7A}" type="parTrans" cxnId="{769D77DA-82B7-8C41-8202-E87C413C83C4}">
      <dgm:prSet/>
      <dgm:spPr/>
      <dgm:t>
        <a:bodyPr/>
        <a:lstStyle/>
        <a:p>
          <a:endParaRPr lang="en-US"/>
        </a:p>
      </dgm:t>
    </dgm:pt>
    <dgm:pt modelId="{B72C3DB4-81B7-F945-BDC1-26B62FCF1A1F}" type="sibTrans" cxnId="{769D77DA-82B7-8C41-8202-E87C413C83C4}">
      <dgm:prSet/>
      <dgm:spPr/>
      <dgm:t>
        <a:bodyPr/>
        <a:lstStyle/>
        <a:p>
          <a:endParaRPr lang="en-US"/>
        </a:p>
      </dgm:t>
    </dgm:pt>
    <dgm:pt modelId="{0AA22489-9478-DE4D-87CF-D720775B2B5E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ea typeface="Baskerville" panose="02020502070401020303" pitchFamily="18" charset="0"/>
              <a:cs typeface="Arial" panose="020B0604020202020204" pitchFamily="34" charset="0"/>
            </a:rPr>
            <a:t>Problem-solve barriers in help-seeking behaviors</a:t>
          </a:r>
        </a:p>
      </dgm:t>
    </dgm:pt>
    <dgm:pt modelId="{215562AF-1E93-3B4B-B41B-A1D73273BC22}" type="parTrans" cxnId="{2A217B0A-076B-9C4F-B2CA-E4BC00EBB07C}">
      <dgm:prSet/>
      <dgm:spPr/>
      <dgm:t>
        <a:bodyPr/>
        <a:lstStyle/>
        <a:p>
          <a:endParaRPr lang="en-US"/>
        </a:p>
      </dgm:t>
    </dgm:pt>
    <dgm:pt modelId="{3B1B52F9-2092-1648-8AF1-3C0F066814F2}" type="sibTrans" cxnId="{2A217B0A-076B-9C4F-B2CA-E4BC00EBB07C}">
      <dgm:prSet/>
      <dgm:spPr/>
      <dgm:t>
        <a:bodyPr/>
        <a:lstStyle/>
        <a:p>
          <a:endParaRPr lang="en-US"/>
        </a:p>
      </dgm:t>
    </dgm:pt>
    <dgm:pt modelId="{5D11FC15-9A73-A346-A1FF-C5A680352373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dirty="0">
              <a:latin typeface="Arial" panose="020B0604020202020204" pitchFamily="34" charset="0"/>
              <a:ea typeface="Baskerville" panose="02020502070401020303" pitchFamily="18" charset="0"/>
              <a:cs typeface="Arial" panose="020B0604020202020204" pitchFamily="34" charset="0"/>
            </a:rPr>
            <a:t> Obtain strategies for communication with peers, professors, and employers</a:t>
          </a:r>
        </a:p>
      </dgm:t>
    </dgm:pt>
    <dgm:pt modelId="{A2DA6AB4-DC76-0E4A-8E9D-6568E7036026}" type="parTrans" cxnId="{88139610-30F6-8C46-A343-AAEAACA9DC99}">
      <dgm:prSet/>
      <dgm:spPr/>
      <dgm:t>
        <a:bodyPr/>
        <a:lstStyle/>
        <a:p>
          <a:endParaRPr lang="en-US"/>
        </a:p>
      </dgm:t>
    </dgm:pt>
    <dgm:pt modelId="{70CF3A4F-EAB8-DA49-9FCB-CAEC7CDEE654}" type="sibTrans" cxnId="{88139610-30F6-8C46-A343-AAEAACA9DC99}">
      <dgm:prSet/>
      <dgm:spPr/>
      <dgm:t>
        <a:bodyPr/>
        <a:lstStyle/>
        <a:p>
          <a:endParaRPr lang="en-US"/>
        </a:p>
      </dgm:t>
    </dgm:pt>
    <dgm:pt modelId="{1F92FAB7-55AD-D94F-B083-196CDF6FF6A6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dirty="0">
              <a:latin typeface="Arial" panose="020B0604020202020204" pitchFamily="34" charset="0"/>
              <a:ea typeface="Baskerville" panose="02020502070401020303" pitchFamily="18" charset="0"/>
              <a:cs typeface="Arial" panose="020B0604020202020204" pitchFamily="34" charset="0"/>
            </a:rPr>
            <a:t> Employ cognitive strategies to develop ease in integration into academic environment</a:t>
          </a:r>
        </a:p>
      </dgm:t>
    </dgm:pt>
    <dgm:pt modelId="{08E10A15-456C-0B45-BD37-948465478F7B}" type="parTrans" cxnId="{80362030-757C-8146-83E7-C3DBE2C4A693}">
      <dgm:prSet/>
      <dgm:spPr/>
      <dgm:t>
        <a:bodyPr/>
        <a:lstStyle/>
        <a:p>
          <a:endParaRPr lang="en-US"/>
        </a:p>
      </dgm:t>
    </dgm:pt>
    <dgm:pt modelId="{3476B6DB-538B-CA42-AAF4-839186C21646}" type="sibTrans" cxnId="{80362030-757C-8146-83E7-C3DBE2C4A693}">
      <dgm:prSet/>
      <dgm:spPr/>
      <dgm:t>
        <a:bodyPr/>
        <a:lstStyle/>
        <a:p>
          <a:endParaRPr lang="en-US"/>
        </a:p>
      </dgm:t>
    </dgm:pt>
    <dgm:pt modelId="{5978D3B3-865C-014C-94EC-B809EC0CB534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dirty="0">
              <a:latin typeface="Arial" panose="020B0604020202020204" pitchFamily="34" charset="0"/>
              <a:ea typeface="Baskerville" panose="02020502070401020303" pitchFamily="18" charset="0"/>
              <a:cs typeface="Arial" panose="020B0604020202020204" pitchFamily="34" charset="0"/>
            </a:rPr>
            <a:t> Educate on available resources for on-campus social supports, including clubs and organizations </a:t>
          </a:r>
        </a:p>
      </dgm:t>
    </dgm:pt>
    <dgm:pt modelId="{BF6C21A0-9623-4541-8AE4-5663937A8361}" type="parTrans" cxnId="{70839F18-3062-5645-9A9E-3F44591E5BB3}">
      <dgm:prSet/>
      <dgm:spPr/>
      <dgm:t>
        <a:bodyPr/>
        <a:lstStyle/>
        <a:p>
          <a:endParaRPr lang="en-US"/>
        </a:p>
      </dgm:t>
    </dgm:pt>
    <dgm:pt modelId="{B801CA2C-0B2A-5C4A-ACC4-8D59B6547193}" type="sibTrans" cxnId="{70839F18-3062-5645-9A9E-3F44591E5BB3}">
      <dgm:prSet/>
      <dgm:spPr/>
      <dgm:t>
        <a:bodyPr/>
        <a:lstStyle/>
        <a:p>
          <a:endParaRPr lang="en-US"/>
        </a:p>
      </dgm:t>
    </dgm:pt>
    <dgm:pt modelId="{374460B0-F160-314F-9C5A-89D7A84DB589}" type="pres">
      <dgm:prSet presAssocID="{1840F7A3-F5F1-F349-970A-BA970DF8E37B}" presName="linear" presStyleCnt="0">
        <dgm:presLayoutVars>
          <dgm:dir/>
          <dgm:animLvl val="lvl"/>
          <dgm:resizeHandles val="exact"/>
        </dgm:presLayoutVars>
      </dgm:prSet>
      <dgm:spPr/>
    </dgm:pt>
    <dgm:pt modelId="{30B63280-579A-464B-A1BE-155222D7E4E4}" type="pres">
      <dgm:prSet presAssocID="{C8649937-6574-6040-B3C3-18C552A62E3F}" presName="parentLin" presStyleCnt="0"/>
      <dgm:spPr/>
    </dgm:pt>
    <dgm:pt modelId="{94220B0C-C6B5-4444-8F9F-CC0F7946C9EC}" type="pres">
      <dgm:prSet presAssocID="{C8649937-6574-6040-B3C3-18C552A62E3F}" presName="parentLeftMargin" presStyleLbl="node1" presStyleIdx="0" presStyleCnt="2"/>
      <dgm:spPr/>
    </dgm:pt>
    <dgm:pt modelId="{02D1F6F2-958F-3F41-95CE-BF5E417130B2}" type="pres">
      <dgm:prSet presAssocID="{C8649937-6574-6040-B3C3-18C552A62E3F}" presName="parentText" presStyleLbl="node1" presStyleIdx="0" presStyleCnt="2" custLinFactNeighborX="-5536" custLinFactNeighborY="-15578">
        <dgm:presLayoutVars>
          <dgm:chMax val="0"/>
          <dgm:bulletEnabled val="1"/>
        </dgm:presLayoutVars>
      </dgm:prSet>
      <dgm:spPr/>
    </dgm:pt>
    <dgm:pt modelId="{E413AECE-CF32-0A40-B19A-9A8DBB543EEA}" type="pres">
      <dgm:prSet presAssocID="{C8649937-6574-6040-B3C3-18C552A62E3F}" presName="negativeSpace" presStyleCnt="0"/>
      <dgm:spPr/>
    </dgm:pt>
    <dgm:pt modelId="{BA3C8D9E-63E0-9040-AD95-055F0E7625CB}" type="pres">
      <dgm:prSet presAssocID="{C8649937-6574-6040-B3C3-18C552A62E3F}" presName="childText" presStyleLbl="conFgAcc1" presStyleIdx="0" presStyleCnt="2" custScaleX="100000" custScaleY="65136">
        <dgm:presLayoutVars>
          <dgm:bulletEnabled val="1"/>
        </dgm:presLayoutVars>
      </dgm:prSet>
      <dgm:spPr/>
    </dgm:pt>
    <dgm:pt modelId="{4A98673A-1179-0E4D-8AF7-1B104731CDCC}" type="pres">
      <dgm:prSet presAssocID="{D495C55A-653C-2D44-B75F-E3F22075DC51}" presName="spaceBetweenRectangles" presStyleCnt="0"/>
      <dgm:spPr/>
    </dgm:pt>
    <dgm:pt modelId="{F1E038DA-0C94-AF43-8EC3-05175562640E}" type="pres">
      <dgm:prSet presAssocID="{7C71EA13-C0AE-384E-99EE-695EF0448614}" presName="parentLin" presStyleCnt="0"/>
      <dgm:spPr/>
    </dgm:pt>
    <dgm:pt modelId="{1DF05BB2-1876-D343-8554-871D8BC1C796}" type="pres">
      <dgm:prSet presAssocID="{7C71EA13-C0AE-384E-99EE-695EF0448614}" presName="parentLeftMargin" presStyleLbl="node1" presStyleIdx="0" presStyleCnt="2"/>
      <dgm:spPr/>
    </dgm:pt>
    <dgm:pt modelId="{4B7EA795-AC20-EC4F-A6C8-F1EFE701742B}" type="pres">
      <dgm:prSet presAssocID="{7C71EA13-C0AE-384E-99EE-695EF0448614}" presName="parentText" presStyleLbl="node1" presStyleIdx="1" presStyleCnt="2" custLinFactNeighborX="-5536" custLinFactNeighborY="-16744">
        <dgm:presLayoutVars>
          <dgm:chMax val="0"/>
          <dgm:bulletEnabled val="1"/>
        </dgm:presLayoutVars>
      </dgm:prSet>
      <dgm:spPr/>
    </dgm:pt>
    <dgm:pt modelId="{0D161AC3-100A-5A42-94B5-603FF3C9E470}" type="pres">
      <dgm:prSet presAssocID="{7C71EA13-C0AE-384E-99EE-695EF0448614}" presName="negativeSpace" presStyleCnt="0"/>
      <dgm:spPr/>
    </dgm:pt>
    <dgm:pt modelId="{1E2AD83A-E9BE-B148-8626-10B32F76C0F3}" type="pres">
      <dgm:prSet presAssocID="{7C71EA13-C0AE-384E-99EE-695EF0448614}" presName="childText" presStyleLbl="conFgAcc1" presStyleIdx="1" presStyleCnt="2" custScaleY="50002">
        <dgm:presLayoutVars>
          <dgm:bulletEnabled val="1"/>
        </dgm:presLayoutVars>
      </dgm:prSet>
      <dgm:spPr/>
    </dgm:pt>
  </dgm:ptLst>
  <dgm:cxnLst>
    <dgm:cxn modelId="{2A217B0A-076B-9C4F-B2CA-E4BC00EBB07C}" srcId="{C8649937-6574-6040-B3C3-18C552A62E3F}" destId="{0AA22489-9478-DE4D-87CF-D720775B2B5E}" srcOrd="2" destOrd="0" parTransId="{215562AF-1E93-3B4B-B41B-A1D73273BC22}" sibTransId="{3B1B52F9-2092-1648-8AF1-3C0F066814F2}"/>
    <dgm:cxn modelId="{F66A330C-C202-5143-8012-F6C15F87871D}" type="presOf" srcId="{1F92FAB7-55AD-D94F-B083-196CDF6FF6A6}" destId="{1E2AD83A-E9BE-B148-8626-10B32F76C0F3}" srcOrd="0" destOrd="2" presId="urn:microsoft.com/office/officeart/2005/8/layout/list1"/>
    <dgm:cxn modelId="{88139610-30F6-8C46-A343-AAEAACA9DC99}" srcId="{7C71EA13-C0AE-384E-99EE-695EF0448614}" destId="{5D11FC15-9A73-A346-A1FF-C5A680352373}" srcOrd="1" destOrd="0" parTransId="{A2DA6AB4-DC76-0E4A-8E9D-6568E7036026}" sibTransId="{70CF3A4F-EAB8-DA49-9FCB-CAEC7CDEE654}"/>
    <dgm:cxn modelId="{70839F18-3062-5645-9A9E-3F44591E5BB3}" srcId="{7C71EA13-C0AE-384E-99EE-695EF0448614}" destId="{5978D3B3-865C-014C-94EC-B809EC0CB534}" srcOrd="3" destOrd="0" parTransId="{BF6C21A0-9623-4541-8AE4-5663937A8361}" sibTransId="{B801CA2C-0B2A-5C4A-ACC4-8D59B6547193}"/>
    <dgm:cxn modelId="{C6EB4919-E66E-CC4A-98E7-014F350ED79F}" srcId="{7C71EA13-C0AE-384E-99EE-695EF0448614}" destId="{7FF79C09-2B5F-8C4E-8914-4D3EC7483AA6}" srcOrd="0" destOrd="0" parTransId="{51E451AD-E60C-754E-B158-9C8737368BF1}" sibTransId="{669C4208-B2E3-EF4E-918F-38C4A823DED5}"/>
    <dgm:cxn modelId="{F564AB1D-E2EF-0E4C-A6C4-49DA8B487200}" type="presOf" srcId="{022E9999-EE10-134F-8A5C-A93DBDA85157}" destId="{BA3C8D9E-63E0-9040-AD95-055F0E7625CB}" srcOrd="0" destOrd="1" presId="urn:microsoft.com/office/officeart/2005/8/layout/list1"/>
    <dgm:cxn modelId="{80362030-757C-8146-83E7-C3DBE2C4A693}" srcId="{7C71EA13-C0AE-384E-99EE-695EF0448614}" destId="{1F92FAB7-55AD-D94F-B083-196CDF6FF6A6}" srcOrd="2" destOrd="0" parTransId="{08E10A15-456C-0B45-BD37-948465478F7B}" sibTransId="{3476B6DB-538B-CA42-AAF4-839186C21646}"/>
    <dgm:cxn modelId="{4234B446-84BB-8942-ADCA-618FC03E5BAD}" type="presOf" srcId="{1840F7A3-F5F1-F349-970A-BA970DF8E37B}" destId="{374460B0-F160-314F-9C5A-89D7A84DB589}" srcOrd="0" destOrd="0" presId="urn:microsoft.com/office/officeart/2005/8/layout/list1"/>
    <dgm:cxn modelId="{12BCBC4D-D3D5-1444-82DB-811AE05B1EBC}" srcId="{C8649937-6574-6040-B3C3-18C552A62E3F}" destId="{E7FA2916-988C-7144-93A0-5AB216A9AF4F}" srcOrd="4" destOrd="0" parTransId="{B6CA1255-DCD9-994E-AE0B-1048F592EFF0}" sibTransId="{0C47A904-372F-D146-8077-0C49AFC31E27}"/>
    <dgm:cxn modelId="{0E26377B-D093-CA4E-8D56-139FD510B2B8}" srcId="{1840F7A3-F5F1-F349-970A-BA970DF8E37B}" destId="{7C71EA13-C0AE-384E-99EE-695EF0448614}" srcOrd="1" destOrd="0" parTransId="{1D9E284A-C729-C94A-B6B8-7DD8EB241842}" sibTransId="{31375B8C-2F82-3140-8D9B-B1AA12EF1E4B}"/>
    <dgm:cxn modelId="{E82BE48B-2D52-C643-AE3E-08D06C6DD84E}" type="presOf" srcId="{7FF79C09-2B5F-8C4E-8914-4D3EC7483AA6}" destId="{1E2AD83A-E9BE-B148-8626-10B32F76C0F3}" srcOrd="0" destOrd="0" presId="urn:microsoft.com/office/officeart/2005/8/layout/list1"/>
    <dgm:cxn modelId="{BAFBB29A-4218-6C43-8671-3459954120AD}" type="presOf" srcId="{32A4E0EA-5597-9F46-8442-B06B83C80D8E}" destId="{BA3C8D9E-63E0-9040-AD95-055F0E7625CB}" srcOrd="0" destOrd="3" presId="urn:microsoft.com/office/officeart/2005/8/layout/list1"/>
    <dgm:cxn modelId="{8057109B-7843-9740-BA47-13288207123F}" srcId="{C8649937-6574-6040-B3C3-18C552A62E3F}" destId="{32A4E0EA-5597-9F46-8442-B06B83C80D8E}" srcOrd="3" destOrd="0" parTransId="{0B4832B2-FBCB-954D-BC79-86441720D59E}" sibTransId="{82A1C513-988F-F446-BB91-7A34D8806606}"/>
    <dgm:cxn modelId="{FAB943A0-1BAF-6A4A-890F-926EBC5B749E}" srcId="{1840F7A3-F5F1-F349-970A-BA970DF8E37B}" destId="{C8649937-6574-6040-B3C3-18C552A62E3F}" srcOrd="0" destOrd="0" parTransId="{E1214080-7952-2D4B-83F4-BB23AF794756}" sibTransId="{D495C55A-653C-2D44-B75F-E3F22075DC51}"/>
    <dgm:cxn modelId="{3F9A6CA5-0AA8-2E48-A7B7-6C627170D044}" type="presOf" srcId="{5D11FC15-9A73-A346-A1FF-C5A680352373}" destId="{1E2AD83A-E9BE-B148-8626-10B32F76C0F3}" srcOrd="0" destOrd="1" presId="urn:microsoft.com/office/officeart/2005/8/layout/list1"/>
    <dgm:cxn modelId="{7C9581AD-8263-B34D-85D8-383D68B781A5}" srcId="{C8649937-6574-6040-B3C3-18C552A62E3F}" destId="{022E9999-EE10-134F-8A5C-A93DBDA85157}" srcOrd="1" destOrd="0" parTransId="{AA42A5E5-B4B5-3D46-9231-80267FA2BE06}" sibTransId="{35D5E53F-415C-0446-A5CB-CD1504617F9D}"/>
    <dgm:cxn modelId="{F208EAB8-9D58-EE49-B9F1-BFA59F6F8141}" type="presOf" srcId="{C8649937-6574-6040-B3C3-18C552A62E3F}" destId="{02D1F6F2-958F-3F41-95CE-BF5E417130B2}" srcOrd="1" destOrd="0" presId="urn:microsoft.com/office/officeart/2005/8/layout/list1"/>
    <dgm:cxn modelId="{B107B8D5-6F44-1644-9E49-04B58D003158}" type="presOf" srcId="{7C71EA13-C0AE-384E-99EE-695EF0448614}" destId="{1DF05BB2-1876-D343-8554-871D8BC1C796}" srcOrd="0" destOrd="0" presId="urn:microsoft.com/office/officeart/2005/8/layout/list1"/>
    <dgm:cxn modelId="{769D77DA-82B7-8C41-8202-E87C413C83C4}" srcId="{C8649937-6574-6040-B3C3-18C552A62E3F}" destId="{4762FE7D-AE98-7E42-B68B-D36E15371C02}" srcOrd="0" destOrd="0" parTransId="{62917E57-7527-9448-BAFF-E2D6C5EB0A7A}" sibTransId="{B72C3DB4-81B7-F945-BDC1-26B62FCF1A1F}"/>
    <dgm:cxn modelId="{99BB36E1-A1D5-E040-9DBA-A033E31F5E1A}" type="presOf" srcId="{4762FE7D-AE98-7E42-B68B-D36E15371C02}" destId="{BA3C8D9E-63E0-9040-AD95-055F0E7625CB}" srcOrd="0" destOrd="0" presId="urn:microsoft.com/office/officeart/2005/8/layout/list1"/>
    <dgm:cxn modelId="{B256E9E2-3013-1947-9DF6-7A409EC0297D}" type="presOf" srcId="{7C71EA13-C0AE-384E-99EE-695EF0448614}" destId="{4B7EA795-AC20-EC4F-A6C8-F1EFE701742B}" srcOrd="1" destOrd="0" presId="urn:microsoft.com/office/officeart/2005/8/layout/list1"/>
    <dgm:cxn modelId="{ABCF39F2-63C9-D240-AB7C-465EC7628724}" type="presOf" srcId="{E7FA2916-988C-7144-93A0-5AB216A9AF4F}" destId="{BA3C8D9E-63E0-9040-AD95-055F0E7625CB}" srcOrd="0" destOrd="4" presId="urn:microsoft.com/office/officeart/2005/8/layout/list1"/>
    <dgm:cxn modelId="{C582C0F6-D3DE-4A4C-B5FF-E47ED0D5E679}" type="presOf" srcId="{C8649937-6574-6040-B3C3-18C552A62E3F}" destId="{94220B0C-C6B5-4444-8F9F-CC0F7946C9EC}" srcOrd="0" destOrd="0" presId="urn:microsoft.com/office/officeart/2005/8/layout/list1"/>
    <dgm:cxn modelId="{CBD696F7-E15C-F34D-8845-8CAB87627384}" type="presOf" srcId="{5978D3B3-865C-014C-94EC-B809EC0CB534}" destId="{1E2AD83A-E9BE-B148-8626-10B32F76C0F3}" srcOrd="0" destOrd="3" presId="urn:microsoft.com/office/officeart/2005/8/layout/list1"/>
    <dgm:cxn modelId="{82B3B5F7-6DF4-E748-9AB1-A17CB3DBEBBB}" type="presOf" srcId="{0AA22489-9478-DE4D-87CF-D720775B2B5E}" destId="{BA3C8D9E-63E0-9040-AD95-055F0E7625CB}" srcOrd="0" destOrd="2" presId="urn:microsoft.com/office/officeart/2005/8/layout/list1"/>
    <dgm:cxn modelId="{21A3E25C-E3F7-7848-AF2B-214A0D5757E4}" type="presParOf" srcId="{374460B0-F160-314F-9C5A-89D7A84DB589}" destId="{30B63280-579A-464B-A1BE-155222D7E4E4}" srcOrd="0" destOrd="0" presId="urn:microsoft.com/office/officeart/2005/8/layout/list1"/>
    <dgm:cxn modelId="{86EEDFFE-FEA7-4D48-86C3-4B8711180F21}" type="presParOf" srcId="{30B63280-579A-464B-A1BE-155222D7E4E4}" destId="{94220B0C-C6B5-4444-8F9F-CC0F7946C9EC}" srcOrd="0" destOrd="0" presId="urn:microsoft.com/office/officeart/2005/8/layout/list1"/>
    <dgm:cxn modelId="{00423F3A-8C42-4E41-9B68-728249A1F25C}" type="presParOf" srcId="{30B63280-579A-464B-A1BE-155222D7E4E4}" destId="{02D1F6F2-958F-3F41-95CE-BF5E417130B2}" srcOrd="1" destOrd="0" presId="urn:microsoft.com/office/officeart/2005/8/layout/list1"/>
    <dgm:cxn modelId="{DA849EF2-F68A-4B46-945B-682CCC75968D}" type="presParOf" srcId="{374460B0-F160-314F-9C5A-89D7A84DB589}" destId="{E413AECE-CF32-0A40-B19A-9A8DBB543EEA}" srcOrd="1" destOrd="0" presId="urn:microsoft.com/office/officeart/2005/8/layout/list1"/>
    <dgm:cxn modelId="{3A88FB82-306F-F842-B8AC-5933C277AE1C}" type="presParOf" srcId="{374460B0-F160-314F-9C5A-89D7A84DB589}" destId="{BA3C8D9E-63E0-9040-AD95-055F0E7625CB}" srcOrd="2" destOrd="0" presId="urn:microsoft.com/office/officeart/2005/8/layout/list1"/>
    <dgm:cxn modelId="{3D109A7A-0B78-E848-9712-AC3BBBE16F46}" type="presParOf" srcId="{374460B0-F160-314F-9C5A-89D7A84DB589}" destId="{4A98673A-1179-0E4D-8AF7-1B104731CDCC}" srcOrd="3" destOrd="0" presId="urn:microsoft.com/office/officeart/2005/8/layout/list1"/>
    <dgm:cxn modelId="{8D912B99-2F08-244D-9C47-D6A9C08B0874}" type="presParOf" srcId="{374460B0-F160-314F-9C5A-89D7A84DB589}" destId="{F1E038DA-0C94-AF43-8EC3-05175562640E}" srcOrd="4" destOrd="0" presId="urn:microsoft.com/office/officeart/2005/8/layout/list1"/>
    <dgm:cxn modelId="{EC1EB5B6-CEE9-9846-93AF-B11537E4E3CF}" type="presParOf" srcId="{F1E038DA-0C94-AF43-8EC3-05175562640E}" destId="{1DF05BB2-1876-D343-8554-871D8BC1C796}" srcOrd="0" destOrd="0" presId="urn:microsoft.com/office/officeart/2005/8/layout/list1"/>
    <dgm:cxn modelId="{CE8F759E-BB61-C04F-B3D2-D4E7D6BC8C8E}" type="presParOf" srcId="{F1E038DA-0C94-AF43-8EC3-05175562640E}" destId="{4B7EA795-AC20-EC4F-A6C8-F1EFE701742B}" srcOrd="1" destOrd="0" presId="urn:microsoft.com/office/officeart/2005/8/layout/list1"/>
    <dgm:cxn modelId="{7A6CD279-2022-A74F-AD01-FDA8605EF023}" type="presParOf" srcId="{374460B0-F160-314F-9C5A-89D7A84DB589}" destId="{0D161AC3-100A-5A42-94B5-603FF3C9E470}" srcOrd="5" destOrd="0" presId="urn:microsoft.com/office/officeart/2005/8/layout/list1"/>
    <dgm:cxn modelId="{F40CF933-9785-974B-9845-4C13E3C745E2}" type="presParOf" srcId="{374460B0-F160-314F-9C5A-89D7A84DB589}" destId="{1E2AD83A-E9BE-B148-8626-10B32F76C0F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3C8D9E-63E0-9040-AD95-055F0E7625CB}">
      <dsp:nvSpPr>
        <dsp:cNvPr id="0" name=""/>
        <dsp:cNvSpPr/>
      </dsp:nvSpPr>
      <dsp:spPr>
        <a:xfrm>
          <a:off x="0" y="441778"/>
          <a:ext cx="7258987" cy="19820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3378" tIns="270764" rIns="563378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>
            <a:latin typeface="Arial" panose="020B0604020202020204" pitchFamily="34" charset="0"/>
            <a:ea typeface="Baskerville" panose="02020502070401020303" pitchFamily="18" charset="0"/>
            <a:cs typeface="Arial" panose="020B0604020202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Arial" panose="020B0604020202020204" pitchFamily="34" charset="0"/>
              <a:ea typeface="Baskerville" panose="02020502070401020303" pitchFamily="18" charset="0"/>
              <a:cs typeface="Arial" panose="020B0604020202020204" pitchFamily="34" charset="0"/>
            </a:rPr>
            <a:t>Foster self-awareness and self-regulation in mind and body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Arial" panose="020B0604020202020204" pitchFamily="34" charset="0"/>
              <a:ea typeface="Baskerville" panose="02020502070401020303" pitchFamily="18" charset="0"/>
              <a:cs typeface="Arial" panose="020B0604020202020204" pitchFamily="34" charset="0"/>
            </a:rPr>
            <a:t>Problem-solve barriers in help-seeking behaviors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Arial" panose="020B0604020202020204" pitchFamily="34" charset="0"/>
              <a:ea typeface="Baskerville" panose="02020502070401020303" pitchFamily="18" charset="0"/>
              <a:cs typeface="Arial" panose="020B0604020202020204" pitchFamily="34" charset="0"/>
            </a:rPr>
            <a:t>Integrate Cognitive Behavioral Therapy strategies into daily life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Arial" panose="020B0604020202020204" pitchFamily="34" charset="0"/>
              <a:ea typeface="Baskerville" panose="02020502070401020303" pitchFamily="18" charset="0"/>
              <a:cs typeface="Arial" panose="020B0604020202020204" pitchFamily="34" charset="0"/>
            </a:rPr>
            <a:t>Educate and support the integration of personal, healthy coping habits for stress management</a:t>
          </a:r>
        </a:p>
      </dsp:txBody>
      <dsp:txXfrm>
        <a:off x="0" y="441778"/>
        <a:ext cx="7258987" cy="1982023"/>
      </dsp:txXfrm>
    </dsp:sp>
    <dsp:sp modelId="{02D1F6F2-958F-3F41-95CE-BF5E417130B2}">
      <dsp:nvSpPr>
        <dsp:cNvPr id="0" name=""/>
        <dsp:cNvSpPr/>
      </dsp:nvSpPr>
      <dsp:spPr>
        <a:xfrm>
          <a:off x="342856" y="35247"/>
          <a:ext cx="5081290" cy="61992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61" tIns="0" rIns="192061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 panose="020B0604020202020204" pitchFamily="34" charset="0"/>
              <a:ea typeface="Baskerville" panose="02020502070401020303" pitchFamily="18" charset="0"/>
              <a:cs typeface="Arial" panose="020B0604020202020204" pitchFamily="34" charset="0"/>
            </a:rPr>
            <a:t>Encourage development of self-advocacy habits </a:t>
          </a:r>
        </a:p>
      </dsp:txBody>
      <dsp:txXfrm>
        <a:off x="373118" y="65509"/>
        <a:ext cx="5020766" cy="559396"/>
      </dsp:txXfrm>
    </dsp:sp>
    <dsp:sp modelId="{1E2AD83A-E9BE-B148-8626-10B32F76C0F3}">
      <dsp:nvSpPr>
        <dsp:cNvPr id="0" name=""/>
        <dsp:cNvSpPr/>
      </dsp:nvSpPr>
      <dsp:spPr>
        <a:xfrm>
          <a:off x="0" y="2847162"/>
          <a:ext cx="7258987" cy="15215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3378" tIns="270764" rIns="563378" bIns="92456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300" kern="1200" dirty="0">
              <a:latin typeface="Arial" panose="020B0604020202020204" pitchFamily="34" charset="0"/>
              <a:ea typeface="Baskerville" panose="02020502070401020303" pitchFamily="18" charset="0"/>
              <a:cs typeface="Arial" panose="020B0604020202020204" pitchFamily="34" charset="0"/>
            </a:rPr>
            <a:t> Integrate social skills training for reintegration to civilian life, such as role-playing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300" kern="1200" dirty="0">
              <a:latin typeface="Arial" panose="020B0604020202020204" pitchFamily="34" charset="0"/>
              <a:ea typeface="Baskerville" panose="02020502070401020303" pitchFamily="18" charset="0"/>
              <a:cs typeface="Arial" panose="020B0604020202020204" pitchFamily="34" charset="0"/>
            </a:rPr>
            <a:t> Obtain strategies for communication with peers, professors, and employers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300" kern="1200" dirty="0">
              <a:latin typeface="Arial" panose="020B0604020202020204" pitchFamily="34" charset="0"/>
              <a:ea typeface="Baskerville" panose="02020502070401020303" pitchFamily="18" charset="0"/>
              <a:cs typeface="Arial" panose="020B0604020202020204" pitchFamily="34" charset="0"/>
            </a:rPr>
            <a:t> Employ cognitive strategies to develop ease in integration into academic environment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300" kern="1200" dirty="0">
              <a:latin typeface="Arial" panose="020B0604020202020204" pitchFamily="34" charset="0"/>
              <a:ea typeface="Baskerville" panose="02020502070401020303" pitchFamily="18" charset="0"/>
              <a:cs typeface="Arial" panose="020B0604020202020204" pitchFamily="34" charset="0"/>
            </a:rPr>
            <a:t> Educate on available resources for on-campus social supports, including clubs and organizations </a:t>
          </a:r>
        </a:p>
      </dsp:txBody>
      <dsp:txXfrm>
        <a:off x="0" y="2847162"/>
        <a:ext cx="7258987" cy="1521510"/>
      </dsp:txXfrm>
    </dsp:sp>
    <dsp:sp modelId="{4B7EA795-AC20-EC4F-A6C8-F1EFE701742B}">
      <dsp:nvSpPr>
        <dsp:cNvPr id="0" name=""/>
        <dsp:cNvSpPr/>
      </dsp:nvSpPr>
      <dsp:spPr>
        <a:xfrm>
          <a:off x="342856" y="2433402"/>
          <a:ext cx="5081290" cy="61992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61" tIns="0" rIns="192061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 panose="020B0604020202020204" pitchFamily="34" charset="0"/>
              <a:ea typeface="Baskerville" panose="02020502070401020303" pitchFamily="18" charset="0"/>
              <a:cs typeface="Arial" panose="020B0604020202020204" pitchFamily="34" charset="0"/>
            </a:rPr>
            <a:t>Support social participation outcomes  </a:t>
          </a:r>
        </a:p>
      </dsp:txBody>
      <dsp:txXfrm>
        <a:off x="373118" y="2463664"/>
        <a:ext cx="5020766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32965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087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285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5445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252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006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3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120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95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177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959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518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47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451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909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060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883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737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91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Armed for self-advocacy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An Online Program Focused on Improving Self-Advocacy in Military and Veteran Students 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994274" y="6045069"/>
            <a:ext cx="7197726" cy="9747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Allie Stewart</a:t>
            </a:r>
          </a:p>
          <a:p>
            <a:r>
              <a:rPr lang="en-US" dirty="0"/>
              <a:t>april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0B80C3-3FBA-6040-9580-7E9A323109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61534" y="643818"/>
            <a:ext cx="2601391" cy="280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80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2007157"/>
            <a:ext cx="9422026" cy="3649133"/>
          </a:xfrm>
        </p:spPr>
        <p:txBody>
          <a:bodyPr>
            <a:normAutofit/>
          </a:bodyPr>
          <a:lstStyle/>
          <a:p>
            <a:pPr defTabSz="914400">
              <a:spcAft>
                <a:spcPts val="0"/>
              </a:spcAft>
              <a:buClrTx/>
              <a:buSzTx/>
            </a:pPr>
            <a:r>
              <a:rPr lang="en-US" sz="2800" dirty="0"/>
              <a:t>This nonprofit program is designed to empower student veterans to develop habits of self-awareness and self-advocacy through supportive occupational therapy services at Duquesne University</a:t>
            </a:r>
          </a:p>
        </p:txBody>
      </p:sp>
    </p:spTree>
    <p:extLst>
      <p:ext uri="{BB962C8B-B14F-4D97-AF65-F5344CB8AC3E}">
        <p14:creationId xmlns:p14="http://schemas.microsoft.com/office/powerpoint/2010/main" val="947171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57257"/>
            <a:ext cx="8161637" cy="3649133"/>
          </a:xfrm>
        </p:spPr>
        <p:txBody>
          <a:bodyPr>
            <a:normAutofit/>
          </a:bodyPr>
          <a:lstStyle/>
          <a:p>
            <a:r>
              <a:rPr lang="en-US" sz="2800" dirty="0"/>
              <a:t>Sustainable self-advocacy, rooted in social participation, for all university students, both traditional and nontraditional, in order to achieve increased mental health outcomes</a:t>
            </a:r>
          </a:p>
        </p:txBody>
      </p:sp>
    </p:spTree>
    <p:extLst>
      <p:ext uri="{BB962C8B-B14F-4D97-AF65-F5344CB8AC3E}">
        <p14:creationId xmlns:p14="http://schemas.microsoft.com/office/powerpoint/2010/main" val="2025795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76" y="-119921"/>
            <a:ext cx="11246369" cy="145626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Long-term Goals + Short-Term Objectives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3889562"/>
              </p:ext>
            </p:extLst>
          </p:nvPr>
        </p:nvGraphicFramePr>
        <p:xfrm>
          <a:off x="685800" y="1000899"/>
          <a:ext cx="7258987" cy="4500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58190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{C568BB98-9317-774B-81F0-48A00310DD77}tf10001077</Template>
  <TotalTime>137</TotalTime>
  <Words>173</Words>
  <Application>Microsoft Macintosh PowerPoint</Application>
  <PresentationFormat>Widescreen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Baskerville</vt:lpstr>
      <vt:lpstr>Impact</vt:lpstr>
      <vt:lpstr>Main Event</vt:lpstr>
      <vt:lpstr>Armed for self-advocacy</vt:lpstr>
      <vt:lpstr>mission statement</vt:lpstr>
      <vt:lpstr>vision</vt:lpstr>
      <vt:lpstr>Long-term Goals + Short-Term Objectives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NAvigate</dc:title>
  <dc:creator>Alicia Stewart</dc:creator>
  <cp:lastModifiedBy>Alicia Stewart</cp:lastModifiedBy>
  <cp:revision>13</cp:revision>
  <dcterms:created xsi:type="dcterms:W3CDTF">2020-04-01T20:35:48Z</dcterms:created>
  <dcterms:modified xsi:type="dcterms:W3CDTF">2020-06-03T02:06:48Z</dcterms:modified>
</cp:coreProperties>
</file>